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37"/>
    <p:sldId id="257" r:id="rId38"/>
    <p:sldId id="258" r:id="rId39"/>
    <p:sldId id="259" r:id="rId40"/>
    <p:sldId id="260" r:id="rId41"/>
    <p:sldId id="261" r:id="rId42"/>
    <p:sldId id="262" r:id="rId43"/>
    <p:sldId id="263" r:id="rId44"/>
    <p:sldId id="264" r:id="rId45"/>
    <p:sldId id="265" r:id="rId46"/>
    <p:sldId id="266" r:id="rId47"/>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itter" charset="1" panose="02000000000000000000"/>
      <p:regular r:id="rId10"/>
    </p:embeddedFont>
    <p:embeddedFont>
      <p:font typeface="Bitter Bold" charset="1" panose="02000000000000000000"/>
      <p:regular r:id="rId11"/>
    </p:embeddedFont>
    <p:embeddedFont>
      <p:font typeface="Bitter Italics" charset="1" panose="02000000000000000000"/>
      <p:regular r:id="rId12"/>
    </p:embeddedFont>
    <p:embeddedFont>
      <p:font typeface="Arial" charset="1" panose="020B0502020202020204"/>
      <p:regular r:id="rId13"/>
    </p:embeddedFont>
    <p:embeddedFont>
      <p:font typeface="Arial Bold" charset="1" panose="020B0802020202020204"/>
      <p:regular r:id="rId14"/>
    </p:embeddedFont>
    <p:embeddedFont>
      <p:font typeface="Arial Italics" charset="1" panose="020B0502020202090204"/>
      <p:regular r:id="rId15"/>
    </p:embeddedFont>
    <p:embeddedFont>
      <p:font typeface="Arial Bold Italics" charset="1" panose="020B0802020202090204"/>
      <p:regular r:id="rId16"/>
    </p:embeddedFont>
    <p:embeddedFont>
      <p:font typeface="Open Sans 1" charset="1" panose="020B0606030504020204"/>
      <p:regular r:id="rId17"/>
    </p:embeddedFont>
    <p:embeddedFont>
      <p:font typeface="Open Sans 1 Bold" charset="1" panose="020B0806030504020204"/>
      <p:regular r:id="rId18"/>
    </p:embeddedFont>
    <p:embeddedFont>
      <p:font typeface="Open Sans 1 Italics" charset="1" panose="020B0606030504020204"/>
      <p:regular r:id="rId19"/>
    </p:embeddedFont>
    <p:embeddedFont>
      <p:font typeface="Open Sans 1 Bold Italics" charset="1" panose="020B0806030504020204"/>
      <p:regular r:id="rId20"/>
    </p:embeddedFont>
    <p:embeddedFont>
      <p:font typeface="Open Sans 1 Light" charset="1" panose="020B0306030504020204"/>
      <p:regular r:id="rId21"/>
    </p:embeddedFont>
    <p:embeddedFont>
      <p:font typeface="Open Sans 1 Light Italics" charset="1" panose="020B0306030504020204"/>
      <p:regular r:id="rId22"/>
    </p:embeddedFont>
    <p:embeddedFont>
      <p:font typeface="Open Sans 1 Ultra-Bold" charset="1" panose="00000000000000000000"/>
      <p:regular r:id="rId23"/>
    </p:embeddedFont>
    <p:embeddedFont>
      <p:font typeface="Open Sans 1 Ultra-Bold Italics" charset="1" panose="00000000000000000000"/>
      <p:regular r:id="rId24"/>
    </p:embeddedFont>
    <p:embeddedFont>
      <p:font typeface="Open Sans 2" charset="1" panose="00000000000000000000"/>
      <p:regular r:id="rId25"/>
    </p:embeddedFont>
    <p:embeddedFont>
      <p:font typeface="Open Sans 2 Bold" charset="1" panose="00000000000000000000"/>
      <p:regular r:id="rId26"/>
    </p:embeddedFont>
    <p:embeddedFont>
      <p:font typeface="Open Sans 2 Italics" charset="1" panose="00000000000000000000"/>
      <p:regular r:id="rId27"/>
    </p:embeddedFont>
    <p:embeddedFont>
      <p:font typeface="Open Sans 2 Bold Italics" charset="1" panose="00000000000000000000"/>
      <p:regular r:id="rId28"/>
    </p:embeddedFont>
    <p:embeddedFont>
      <p:font typeface="Open Sans 2 Light" charset="1" panose="00000000000000000000"/>
      <p:regular r:id="rId29"/>
    </p:embeddedFont>
    <p:embeddedFont>
      <p:font typeface="Open Sans 2 Light Italics" charset="1" panose="00000000000000000000"/>
      <p:regular r:id="rId30"/>
    </p:embeddedFont>
    <p:embeddedFont>
      <p:font typeface="Open Sans 2 Medium" charset="1" panose="00000000000000000000"/>
      <p:regular r:id="rId31"/>
    </p:embeddedFont>
    <p:embeddedFont>
      <p:font typeface="Open Sans 2 Medium Italics" charset="1" panose="00000000000000000000"/>
      <p:regular r:id="rId32"/>
    </p:embeddedFont>
    <p:embeddedFont>
      <p:font typeface="Open Sans 2 Semi-Bold" charset="1" panose="00000000000000000000"/>
      <p:regular r:id="rId33"/>
    </p:embeddedFont>
    <p:embeddedFont>
      <p:font typeface="Open Sans 2 Semi-Bold Italics" charset="1" panose="00000000000000000000"/>
      <p:regular r:id="rId34"/>
    </p:embeddedFont>
    <p:embeddedFont>
      <p:font typeface="Open Sans 2 Ultra-Bold" charset="1" panose="00000000000000000000"/>
      <p:regular r:id="rId35"/>
    </p:embeddedFont>
    <p:embeddedFont>
      <p:font typeface="Open Sans 2 Ultra-Bold Italics" charset="1" panose="000000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39" Type="http://schemas.openxmlformats.org/officeDocument/2006/relationships/slide" Target="slides/slide3.xml"/><Relationship Id="rId21" Type="http://schemas.openxmlformats.org/officeDocument/2006/relationships/font" Target="fonts/font21.fntdata"/><Relationship Id="rId34" Type="http://schemas.openxmlformats.org/officeDocument/2006/relationships/font" Target="fonts/font34.fntdata"/><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notesSlide" Target="notesSlides/notesSlide1.xml"/><Relationship Id="rId55" Type="http://schemas.openxmlformats.org/officeDocument/2006/relationships/notesSlide" Target="notesSlides/notesSlide6.xml"/><Relationship Id="rId63" Type="http://schemas.openxmlformats.org/officeDocument/2006/relationships/customXml" Target="../customXml/item3.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font" Target="fonts/font32.fntdata"/><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notesSlide" Target="notesSlides/notesSlide4.xml"/><Relationship Id="rId58" Type="http://schemas.openxmlformats.org/officeDocument/2006/relationships/notesSlide" Target="notesSlides/notesSlide9.xml"/><Relationship Id="rId5" Type="http://schemas.openxmlformats.org/officeDocument/2006/relationships/tableStyles" Target="tableStyles.xml"/><Relationship Id="rId61" Type="http://schemas.openxmlformats.org/officeDocument/2006/relationships/customXml" Target="../customXml/item1.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font" Target="fonts/font35.fntdata"/><Relationship Id="rId43" Type="http://schemas.openxmlformats.org/officeDocument/2006/relationships/slide" Target="slides/slide7.xml"/><Relationship Id="rId48" Type="http://schemas.openxmlformats.org/officeDocument/2006/relationships/notesMaster" Target="notesMasters/notesMaster1.xml"/><Relationship Id="rId56" Type="http://schemas.openxmlformats.org/officeDocument/2006/relationships/notesSlide" Target="notesSlides/notesSlide7.xml"/><Relationship Id="rId51" Type="http://schemas.openxmlformats.org/officeDocument/2006/relationships/notesSlide" Target="notesSlides/notesSlide2.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font" Target="fonts/font33.fntdata"/><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notesSlide" Target="notesSlides/notesSlide10.xml"/><Relationship Id="rId20" Type="http://schemas.openxmlformats.org/officeDocument/2006/relationships/font" Target="fonts/font20.fntdata"/><Relationship Id="rId41" Type="http://schemas.openxmlformats.org/officeDocument/2006/relationships/slide" Target="slides/slide5.xml"/><Relationship Id="rId54" Type="http://schemas.openxmlformats.org/officeDocument/2006/relationships/notesSlide" Target="notesSlides/notesSlide5.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font" Target="fonts/font36.fntdata"/><Relationship Id="rId49" Type="http://schemas.openxmlformats.org/officeDocument/2006/relationships/theme" Target="theme/theme2.xml"/><Relationship Id="rId57" Type="http://schemas.openxmlformats.org/officeDocument/2006/relationships/notesSlide" Target="notesSlides/notesSlide8.xml"/><Relationship Id="rId10" Type="http://schemas.openxmlformats.org/officeDocument/2006/relationships/font" Target="fonts/font10.fntdata"/><Relationship Id="rId31" Type="http://schemas.openxmlformats.org/officeDocument/2006/relationships/font" Target="fonts/font31.fntdata"/><Relationship Id="rId44" Type="http://schemas.openxmlformats.org/officeDocument/2006/relationships/slide" Target="slides/slide8.xml"/><Relationship Id="rId52" Type="http://schemas.openxmlformats.org/officeDocument/2006/relationships/notesSlide" Target="notesSlides/notesSlide3.xml"/><Relationship Id="rId60" Type="http://schemas.openxmlformats.org/officeDocument/2006/relationships/notesSlide" Target="notesSlides/notesSlide11.xml"/><Relationship Id="rId4" Type="http://schemas.openxmlformats.org/officeDocument/2006/relationships/theme" Target="theme/theme1.xml"/><Relationship Id="rId9" Type="http://schemas.openxmlformats.org/officeDocument/2006/relationships/font" Target="fonts/font9.fntdata"/></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https://learning.nirsa.org/products/nirsa-bylaws-town-hall" TargetMode="External" Type="http://schemas.openxmlformats.org/officeDocument/2006/relationships/hyperlink"/><Relationship Id="rId4" Target="../media/image3.png" Type="http://schemas.openxmlformats.org/officeDocument/2006/relationships/image"/><Relationship Id="rId5"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https://nirsa.net/nirsa/wp-content/uploads/nirsa-member-code-of-ethics.pdf" TargetMode="External" Type="http://schemas.openxmlformats.org/officeDocument/2006/relationships/hyperlink"/><Relationship Id="rId4" Target="https://nirsa.net/nirsa/wp-content/uploads/nirsa-member-code-of-ethics.pdf" TargetMode="External" Type="http://schemas.openxmlformats.org/officeDocument/2006/relationships/hyperlink"/><Relationship Id="rId5" Target="../media/image3.png" Type="http://schemas.openxmlformats.org/officeDocument/2006/relationships/image"/><Relationship Id="rId6"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3.png" Type="http://schemas.openxmlformats.org/officeDocument/2006/relationships/image"/><Relationship Id="rId5"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stretch>
              <a:fillRect l="0" t="0" r="0" b="0"/>
            </a:stretch>
          </a:blipFill>
        </p:spPr>
      </p:sp>
      <p:grpSp>
        <p:nvGrpSpPr>
          <p:cNvPr name="Group 3" id="3"/>
          <p:cNvGrpSpPr/>
          <p:nvPr/>
        </p:nvGrpSpPr>
        <p:grpSpPr>
          <a:xfrm rot="5400000">
            <a:off x="-3101744" y="3101878"/>
            <a:ext cx="7316986" cy="1113232"/>
            <a:chOff x="0" y="0"/>
            <a:chExt cx="9755982" cy="1484309"/>
          </a:xfrm>
        </p:grpSpPr>
        <p:sp>
          <p:nvSpPr>
            <p:cNvPr name="Freeform 4" id="4"/>
            <p:cNvSpPr/>
            <p:nvPr/>
          </p:nvSpPr>
          <p:spPr>
            <a:xfrm flipH="false" flipV="false" rot="0">
              <a:off x="0" y="0"/>
              <a:ext cx="9756013" cy="1484249"/>
            </a:xfrm>
            <a:custGeom>
              <a:avLst/>
              <a:gdLst/>
              <a:ahLst/>
              <a:cxnLst/>
              <a:rect r="r" b="b" t="t" l="l"/>
              <a:pathLst>
                <a:path h="1484249" w="9756013">
                  <a:moveTo>
                    <a:pt x="0" y="1484249"/>
                  </a:moveTo>
                  <a:lnTo>
                    <a:pt x="0" y="0"/>
                  </a:lnTo>
                  <a:lnTo>
                    <a:pt x="9756013" y="1484249"/>
                  </a:lnTo>
                  <a:close/>
                </a:path>
              </a:pathLst>
            </a:custGeom>
            <a:solidFill>
              <a:srgbClr val="A7CE11"/>
            </a:solidFill>
          </p:spPr>
        </p:sp>
      </p:grpSp>
      <p:grpSp>
        <p:nvGrpSpPr>
          <p:cNvPr name="Group 5" id="5"/>
          <p:cNvGrpSpPr/>
          <p:nvPr/>
        </p:nvGrpSpPr>
        <p:grpSpPr>
          <a:xfrm rot="-5400000">
            <a:off x="5540873" y="3101878"/>
            <a:ext cx="7316986" cy="1113232"/>
            <a:chOff x="0" y="0"/>
            <a:chExt cx="9755982" cy="1484309"/>
          </a:xfrm>
        </p:grpSpPr>
        <p:sp>
          <p:nvSpPr>
            <p:cNvPr name="Freeform 6" id="6"/>
            <p:cNvSpPr/>
            <p:nvPr/>
          </p:nvSpPr>
          <p:spPr>
            <a:xfrm flipH="false" flipV="false" rot="0">
              <a:off x="0" y="0"/>
              <a:ext cx="9756013" cy="1484249"/>
            </a:xfrm>
            <a:custGeom>
              <a:avLst/>
              <a:gdLst/>
              <a:ahLst/>
              <a:cxnLst/>
              <a:rect r="r" b="b" t="t" l="l"/>
              <a:pathLst>
                <a:path h="1484249" w="9756013">
                  <a:moveTo>
                    <a:pt x="0" y="1484249"/>
                  </a:moveTo>
                  <a:lnTo>
                    <a:pt x="0" y="0"/>
                  </a:lnTo>
                  <a:lnTo>
                    <a:pt x="9756013" y="1484249"/>
                  </a:lnTo>
                  <a:close/>
                </a:path>
              </a:pathLst>
            </a:custGeom>
            <a:solidFill>
              <a:srgbClr val="38B4E7"/>
            </a:solidFill>
          </p:spPr>
        </p:sp>
      </p:grpSp>
      <p:grpSp>
        <p:nvGrpSpPr>
          <p:cNvPr name="Group 7" id="7"/>
          <p:cNvGrpSpPr/>
          <p:nvPr/>
        </p:nvGrpSpPr>
        <p:grpSpPr>
          <a:xfrm rot="-377">
            <a:off x="-9527" y="5728929"/>
            <a:ext cx="5838865" cy="1587588"/>
            <a:chOff x="0" y="0"/>
            <a:chExt cx="7785154" cy="2116784"/>
          </a:xfrm>
        </p:grpSpPr>
        <p:sp>
          <p:nvSpPr>
            <p:cNvPr name="Freeform 8" id="8"/>
            <p:cNvSpPr/>
            <p:nvPr/>
          </p:nvSpPr>
          <p:spPr>
            <a:xfrm flipH="false" flipV="false" rot="0">
              <a:off x="0" y="0"/>
              <a:ext cx="7785100" cy="2116836"/>
            </a:xfrm>
            <a:custGeom>
              <a:avLst/>
              <a:gdLst/>
              <a:ahLst/>
              <a:cxnLst/>
              <a:rect r="r" b="b" t="t" l="l"/>
              <a:pathLst>
                <a:path h="2116836" w="7785100">
                  <a:moveTo>
                    <a:pt x="0" y="2116836"/>
                  </a:moveTo>
                  <a:lnTo>
                    <a:pt x="0" y="0"/>
                  </a:lnTo>
                  <a:lnTo>
                    <a:pt x="7785100" y="2116836"/>
                  </a:lnTo>
                  <a:close/>
                </a:path>
              </a:pathLst>
            </a:custGeom>
            <a:solidFill>
              <a:srgbClr val="004892"/>
            </a:solidFill>
          </p:spPr>
        </p:sp>
      </p:grpSp>
      <p:sp>
        <p:nvSpPr>
          <p:cNvPr name="Freeform 9" id="9"/>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
        <p:nvSpPr>
          <p:cNvPr name="TextBox 10" id="10"/>
          <p:cNvSpPr txBox="true"/>
          <p:nvPr/>
        </p:nvSpPr>
        <p:spPr>
          <a:xfrm rot="0">
            <a:off x="820303" y="2120748"/>
            <a:ext cx="8115376" cy="1907533"/>
          </a:xfrm>
          <a:prstGeom prst="rect">
            <a:avLst/>
          </a:prstGeom>
        </p:spPr>
        <p:txBody>
          <a:bodyPr anchor="t" rtlCol="false" tIns="0" lIns="0" bIns="0" rIns="0">
            <a:spAutoFit/>
          </a:bodyPr>
          <a:lstStyle/>
          <a:p>
            <a:pPr algn="l">
              <a:lnSpc>
                <a:spcPts val="5501"/>
              </a:lnSpc>
            </a:pPr>
            <a:r>
              <a:rPr lang="en-US" sz="4584">
                <a:solidFill>
                  <a:srgbClr val="FFFFFF"/>
                </a:solidFill>
                <a:latin typeface="Bitter"/>
              </a:rPr>
              <a:t>“Leadership for the  Long Run”</a:t>
            </a:r>
          </a:p>
          <a:p>
            <a:pPr algn="l">
              <a:lnSpc>
                <a:spcPts val="6401"/>
              </a:lnSpc>
            </a:pPr>
          </a:p>
        </p:txBody>
      </p:sp>
      <p:sp>
        <p:nvSpPr>
          <p:cNvPr name="TextBox 11" id="11"/>
          <p:cNvSpPr txBox="true"/>
          <p:nvPr/>
        </p:nvSpPr>
        <p:spPr>
          <a:xfrm rot="0">
            <a:off x="739171" y="4415666"/>
            <a:ext cx="8277641" cy="577538"/>
          </a:xfrm>
          <a:prstGeom prst="rect">
            <a:avLst/>
          </a:prstGeom>
        </p:spPr>
        <p:txBody>
          <a:bodyPr anchor="t" rtlCol="false" tIns="0" lIns="0" bIns="0" rIns="0">
            <a:spAutoFit/>
          </a:bodyPr>
          <a:lstStyle/>
          <a:p>
            <a:pPr algn="l">
              <a:lnSpc>
                <a:spcPts val="4096"/>
              </a:lnSpc>
            </a:pPr>
            <a:r>
              <a:rPr lang="en-US" sz="3414">
                <a:solidFill>
                  <a:srgbClr val="A7CE11"/>
                </a:solidFill>
                <a:latin typeface="Bitter"/>
              </a:rPr>
              <a:t>Jody Davis</a:t>
            </a:r>
          </a:p>
          <a:p>
            <a:pPr algn="l">
              <a:lnSpc>
                <a:spcPts val="4096"/>
              </a:lnSpc>
            </a:pPr>
            <a:r>
              <a:rPr lang="en-US" sz="3414">
                <a:solidFill>
                  <a:srgbClr val="A7CE11"/>
                </a:solidFill>
                <a:latin typeface="Bitter"/>
              </a:rPr>
              <a:t>Director of University Recreation</a:t>
            </a:r>
          </a:p>
          <a:p>
            <a:pPr algn="l">
              <a:lnSpc>
                <a:spcPts val="4096"/>
              </a:lnSpc>
            </a:pPr>
            <a:r>
              <a:rPr lang="en-US" sz="3414">
                <a:solidFill>
                  <a:srgbClr val="A7CE11"/>
                </a:solidFill>
                <a:latin typeface="Bitter"/>
              </a:rPr>
              <a:t>Coastal Carolina University</a:t>
            </a:r>
          </a:p>
          <a:p>
            <a:pPr algn="l">
              <a:lnSpc>
                <a:spcPts val="4096"/>
              </a:lnSpc>
            </a:pPr>
          </a:p>
          <a:p>
            <a:pPr algn="l">
              <a:lnSpc>
                <a:spcPts val="4096"/>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Future Conversations</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marL="241202" indent="-120601" lvl="1">
              <a:lnSpc>
                <a:spcPts val="2408"/>
              </a:lnSpc>
              <a:buFont typeface="Arial"/>
              <a:buChar char="•"/>
            </a:pPr>
            <a:r>
              <a:rPr lang="en-US" sz="1875" spc="-74">
                <a:solidFill>
                  <a:srgbClr val="222222"/>
                </a:solidFill>
                <a:latin typeface="Open Sans 1"/>
              </a:rPr>
              <a:t>Connect Forum</a:t>
            </a:r>
          </a:p>
          <a:p>
            <a:pPr algn="l" marL="222147" indent="-111074" lvl="1">
              <a:lnSpc>
                <a:spcPts val="2408"/>
              </a:lnSpc>
              <a:buFont typeface="Arial"/>
              <a:buChar char="•"/>
            </a:pPr>
            <a:r>
              <a:rPr lang="en-US" sz="1875" spc="-74">
                <a:solidFill>
                  <a:srgbClr val="222222"/>
                </a:solidFill>
                <a:latin typeface="Open Sans 1"/>
              </a:rPr>
              <a:t>Ideas in Motion Virtual Conversation:  October 25th 12pm EST</a:t>
            </a:r>
          </a:p>
          <a:p>
            <a:pPr algn="l" marL="578711" indent="-192904" lvl="2">
              <a:lnSpc>
                <a:spcPts val="2600"/>
              </a:lnSpc>
              <a:buFont typeface="Arial"/>
              <a:buChar char="⚬"/>
            </a:pPr>
            <a:r>
              <a:rPr lang="en-US" sz="2025" spc="-80">
                <a:solidFill>
                  <a:srgbClr val="000000"/>
                </a:solidFill>
                <a:latin typeface="Open Sans 1"/>
              </a:rPr>
              <a:t>NIRSA Learning -  </a:t>
            </a:r>
            <a:r>
              <a:rPr lang="en-US" sz="2025" spc="-80" u="sng">
                <a:solidFill>
                  <a:srgbClr val="1C3678"/>
                </a:solidFill>
                <a:latin typeface="Open Sans 1"/>
                <a:hlinkClick r:id="rId3" tooltip="https://learning.nirsa.org/products/nirsa-bylaws-town-hall"/>
              </a:rPr>
              <a:t>https://learning.nirsa.org/products/nirsa-bylaws-town-hall</a:t>
            </a: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944"/>
              </a:lnSpc>
            </a:pPr>
          </a:p>
          <a:p>
            <a:pPr algn="l" marL="609575" indent="-203192" lvl="2">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4"/>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5"/>
            <a:stretch>
              <a:fillRect l="0" t="0" r="-825"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419100"/>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Thank you!</a:t>
            </a:r>
          </a:p>
        </p:txBody>
      </p:sp>
      <p:sp>
        <p:nvSpPr>
          <p:cNvPr name="TextBox 11" id="11"/>
          <p:cNvSpPr txBox="true"/>
          <p:nvPr/>
        </p:nvSpPr>
        <p:spPr>
          <a:xfrm rot="0">
            <a:off x="869703" y="2359346"/>
            <a:ext cx="8490543" cy="3394610"/>
          </a:xfrm>
          <a:prstGeom prst="rect">
            <a:avLst/>
          </a:prstGeom>
        </p:spPr>
        <p:txBody>
          <a:bodyPr anchor="t" rtlCol="false" tIns="0" lIns="0" bIns="0" rIns="0">
            <a:spAutoFit/>
          </a:bodyPr>
          <a:lstStyle/>
          <a:p>
            <a:pPr algn="l">
              <a:lnSpc>
                <a:spcPts val="2408"/>
              </a:lnSpc>
            </a:pPr>
            <a:r>
              <a:rPr lang="en-US" sz="1875" spc="-74">
                <a:solidFill>
                  <a:srgbClr val="222222"/>
                </a:solidFill>
                <a:latin typeface="Open Sans 1"/>
              </a:rPr>
              <a:t>Don’t forget to complete your feedback survey in Pheedloop! This is very beneficial to us as we develop this presentation for the future.</a:t>
            </a: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739"/>
              </a:lnSpc>
            </a:pPr>
          </a:p>
          <a:p>
            <a:pPr algn="l" marL="609575" indent="-203192" lvl="2">
              <a:lnSpc>
                <a:spcPts val="2944"/>
              </a:lnSpc>
            </a:pPr>
          </a:p>
          <a:p>
            <a:pPr algn="l" marL="609575" indent="-203192" lvl="2">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Freeform 10" id="10"/>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TextBox 11" id="11"/>
          <p:cNvSpPr txBox="true"/>
          <p:nvPr/>
        </p:nvSpPr>
        <p:spPr>
          <a:xfrm rot="0">
            <a:off x="926859" y="2088977"/>
            <a:ext cx="8020403" cy="578511"/>
          </a:xfrm>
          <a:prstGeom prst="rect">
            <a:avLst/>
          </a:prstGeom>
        </p:spPr>
        <p:txBody>
          <a:bodyPr anchor="t" rtlCol="false" tIns="0" lIns="0" bIns="0" rIns="0">
            <a:spAutoFit/>
          </a:bodyPr>
          <a:lstStyle/>
          <a:p>
            <a:pPr algn="l">
              <a:lnSpc>
                <a:spcPts val="3779"/>
              </a:lnSpc>
            </a:pPr>
            <a:r>
              <a:rPr lang="en-US" sz="3149">
                <a:solidFill>
                  <a:srgbClr val="0160A9"/>
                </a:solidFill>
                <a:latin typeface="Bitter Bold"/>
              </a:rPr>
              <a:t>Typical Topics of Enduring Leadership</a:t>
            </a:r>
          </a:p>
        </p:txBody>
      </p:sp>
      <p:sp>
        <p:nvSpPr>
          <p:cNvPr name="TextBox 12" id="12"/>
          <p:cNvSpPr txBox="true"/>
          <p:nvPr/>
        </p:nvSpPr>
        <p:spPr>
          <a:xfrm rot="0">
            <a:off x="632720" y="2921456"/>
            <a:ext cx="8490543" cy="2379698"/>
          </a:xfrm>
          <a:prstGeom prst="rect">
            <a:avLst/>
          </a:prstGeom>
        </p:spPr>
        <p:txBody>
          <a:bodyPr anchor="t" rtlCol="false" tIns="0" lIns="0" bIns="0" rIns="0">
            <a:spAutoFit/>
          </a:bodyPr>
          <a:lstStyle/>
          <a:p>
            <a:pPr algn="l" marL="232278" indent="-116139" lvl="1">
              <a:lnSpc>
                <a:spcPts val="2889"/>
              </a:lnSpc>
              <a:buFont typeface="Arial"/>
              <a:buChar char="•"/>
            </a:pPr>
            <a:r>
              <a:rPr lang="en-US" sz="2250" spc="-89">
                <a:solidFill>
                  <a:srgbClr val="000000"/>
                </a:solidFill>
                <a:latin typeface="Open Sans 1 Bold Italics"/>
              </a:rPr>
              <a:t>Find a mentor.</a:t>
            </a:r>
          </a:p>
          <a:p>
            <a:pPr algn="l" marL="232278" indent="-116139" lvl="1">
              <a:lnSpc>
                <a:spcPts val="2889"/>
              </a:lnSpc>
              <a:buFont typeface="Arial"/>
              <a:buChar char="•"/>
            </a:pPr>
            <a:r>
              <a:rPr lang="en-US" sz="2250" spc="-89">
                <a:solidFill>
                  <a:srgbClr val="000000"/>
                </a:solidFill>
                <a:latin typeface="Open Sans 1 Bold Italics"/>
              </a:rPr>
              <a:t>Be Willing to change.</a:t>
            </a:r>
          </a:p>
          <a:p>
            <a:pPr algn="l" marL="232278" indent="-116139" lvl="1">
              <a:lnSpc>
                <a:spcPts val="2889"/>
              </a:lnSpc>
              <a:buFont typeface="Arial"/>
              <a:buChar char="•"/>
            </a:pPr>
            <a:r>
              <a:rPr lang="en-US" sz="2250" spc="-89">
                <a:solidFill>
                  <a:srgbClr val="000000"/>
                </a:solidFill>
                <a:latin typeface="Open Sans 1 Bold Italics"/>
              </a:rPr>
              <a:t>Become a constant learner.</a:t>
            </a:r>
          </a:p>
          <a:p>
            <a:pPr algn="l" marL="232278" indent="-116139" lvl="1">
              <a:lnSpc>
                <a:spcPts val="2889"/>
              </a:lnSpc>
              <a:buFont typeface="Arial"/>
              <a:buChar char="•"/>
            </a:pPr>
            <a:r>
              <a:rPr lang="en-US" sz="2250" spc="-89">
                <a:solidFill>
                  <a:srgbClr val="000000"/>
                </a:solidFill>
                <a:latin typeface="Open Sans 1 Bold Italics"/>
              </a:rPr>
              <a:t>Maintain a work/life balance.</a:t>
            </a:r>
          </a:p>
          <a:p>
            <a:pPr algn="l" marL="232278" indent="-116139" lvl="1">
              <a:lnSpc>
                <a:spcPts val="2889"/>
              </a:lnSpc>
              <a:buFont typeface="Arial"/>
              <a:buChar char="•"/>
            </a:pPr>
            <a:r>
              <a:rPr lang="en-US" sz="2250" spc="-89">
                <a:solidFill>
                  <a:srgbClr val="000000"/>
                </a:solidFill>
                <a:latin typeface="Open Sans 1 Bold Italics"/>
              </a:rPr>
              <a:t>Set goals (short-term and long-term).</a:t>
            </a:r>
          </a:p>
          <a:p>
            <a:pPr algn="l" marL="232278" indent="-116139" lvl="1">
              <a:lnSpc>
                <a:spcPts val="2889"/>
              </a:lnSpc>
              <a:buFont typeface="Arial"/>
              <a:buChar char="•"/>
            </a:pPr>
            <a:r>
              <a:rPr lang="en-US" sz="2250" spc="-89">
                <a:solidFill>
                  <a:srgbClr val="000000"/>
                </a:solidFill>
                <a:latin typeface="Open Sans 1 Bold Italics"/>
              </a:rPr>
              <a:t>Take care of details.</a:t>
            </a:r>
          </a:p>
          <a:p>
            <a:pPr algn="l" marL="550947" indent="-183649" lvl="2">
              <a:lnSpc>
                <a:spcPts val="1863"/>
              </a:lnSpc>
              <a:buFont typeface="Arial"/>
              <a:buChar char="⚬"/>
            </a:pPr>
          </a:p>
          <a:p>
            <a:pPr algn="l" marL="870497" indent="-290166" lvl="2">
              <a:lnSpc>
                <a:spcPts val="2944"/>
              </a:lnSpc>
            </a:pPr>
          </a:p>
        </p:txBody>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68871"/>
            <a:ext cx="8490543" cy="3043160"/>
          </a:xfrm>
          <a:prstGeom prst="rect">
            <a:avLst/>
          </a:prstGeom>
        </p:spPr>
        <p:txBody>
          <a:bodyPr anchor="t" rtlCol="false" tIns="0" lIns="0" bIns="0" rIns="0">
            <a:spAutoFit/>
          </a:bodyPr>
          <a:lstStyle/>
          <a:p>
            <a:pPr algn="l">
              <a:lnSpc>
                <a:spcPts val="2311"/>
              </a:lnSpc>
            </a:pPr>
            <a:r>
              <a:rPr lang="en-US" sz="1800" spc="-71" u="sng">
                <a:solidFill>
                  <a:srgbClr val="000000"/>
                </a:solidFill>
                <a:latin typeface="Open Sans 1 Bold Italics"/>
              </a:rPr>
              <a:t>Proposed language</a:t>
            </a:r>
          </a:p>
          <a:p>
            <a:pPr algn="l" marL="172484" indent="-86242" lvl="1">
              <a:lnSpc>
                <a:spcPts val="2311"/>
              </a:lnSpc>
              <a:buFont typeface="Arial"/>
              <a:buChar char="•"/>
            </a:pPr>
            <a:r>
              <a:rPr lang="en-US" sz="1800" spc="-71">
                <a:solidFill>
                  <a:srgbClr val="000000"/>
                </a:solidFill>
                <a:latin typeface="Open Sans 1 Bold"/>
              </a:rPr>
              <a:t>Student Members</a:t>
            </a:r>
            <a:r>
              <a:rPr lang="en-US" sz="1800" spc="-71">
                <a:solidFill>
                  <a:srgbClr val="000000"/>
                </a:solidFill>
                <a:latin typeface="Open Sans 1"/>
              </a:rPr>
              <a:t> There shall be one class of student members </a:t>
            </a:r>
            <a:r>
              <a:rPr lang="en-US" sz="1800" spc="-71">
                <a:solidFill>
                  <a:srgbClr val="FF0000"/>
                </a:solidFill>
                <a:latin typeface="Open Sans 1"/>
              </a:rPr>
              <a:t>who shall be entitled to vote in all matters subject to vote by the membership, except for the professional regional positions on the Member Network</a:t>
            </a:r>
            <a:r>
              <a:rPr lang="en-US" sz="1800" spc="-71">
                <a:solidFill>
                  <a:srgbClr val="000000"/>
                </a:solidFill>
                <a:latin typeface="Open Sans 1"/>
              </a:rPr>
              <a:t>. Student membership shall be available to graduate and undergraduate students interested in recreation, intramural and/or wellness programming upon application and payment of the then-designated membership fee. </a:t>
            </a:r>
            <a:r>
              <a:rPr lang="en-US" sz="1800" strike="sngStrike" spc="-71">
                <a:solidFill>
                  <a:srgbClr val="FF0000"/>
                </a:solidFill>
                <a:latin typeface="Open Sans 1"/>
              </a:rPr>
              <a:t>Student members shall</a:t>
            </a:r>
            <a:r>
              <a:rPr lang="en-US" sz="1800" strike="sngStrike" spc="-71">
                <a:solidFill>
                  <a:srgbClr val="FF0000"/>
                </a:solidFill>
                <a:latin typeface="Open Sans 1 Bold"/>
              </a:rPr>
              <a:t> </a:t>
            </a:r>
            <a:r>
              <a:rPr lang="en-US" sz="1800" strike="sngStrike" spc="-71">
                <a:solidFill>
                  <a:srgbClr val="FF0000"/>
                </a:solidFill>
                <a:latin typeface="Open Sans 1"/>
              </a:rPr>
              <a:t>have no voting privileges except for the election of the Student Leadership Team. </a:t>
            </a:r>
            <a:r>
              <a:rPr lang="en-US" sz="1800" spc="-71">
                <a:solidFill>
                  <a:srgbClr val="000000"/>
                </a:solidFill>
                <a:latin typeface="Open Sans 1"/>
              </a:rPr>
              <a:t>Student members may attend membership meetings.</a:t>
            </a:r>
          </a:p>
          <a:p>
            <a:pPr algn="l" marL="204394" indent="-102197" lvl="1">
              <a:lnSpc>
                <a:spcPts val="2739"/>
              </a:lnSpc>
            </a:pPr>
          </a:p>
          <a:p>
            <a:pPr algn="l" marL="204394" indent="-102197" lvl="1">
              <a:lnSpc>
                <a:spcPts val="2944"/>
              </a:lnSpc>
            </a:pPr>
          </a:p>
          <a:p>
            <a:pPr algn="l" marL="204394" indent="-102197" lvl="1">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a:lnSpc>
                <a:spcPts val="2022"/>
              </a:lnSpc>
            </a:pPr>
            <a:r>
              <a:rPr lang="en-US" sz="1575" spc="-62">
                <a:solidFill>
                  <a:srgbClr val="000000"/>
                </a:solidFill>
                <a:latin typeface="Open Sans 1 Bold"/>
              </a:rPr>
              <a:t>Rationale:</a:t>
            </a:r>
          </a:p>
          <a:p>
            <a:pPr algn="l" marL="214042" indent="-107021" lvl="1">
              <a:lnSpc>
                <a:spcPts val="2022"/>
              </a:lnSpc>
              <a:buFont typeface="Arial"/>
              <a:buChar char="•"/>
            </a:pPr>
            <a:r>
              <a:rPr lang="en-US" sz="1575" spc="-62">
                <a:solidFill>
                  <a:srgbClr val="000000"/>
                </a:solidFill>
                <a:latin typeface="Open Sans 1"/>
              </a:rPr>
              <a:t>In 2019-2020 the Member Network had a work team assigned to review the Code of Ethics. At the time NIRSA, had separate codes for students and professionals. </a:t>
            </a:r>
          </a:p>
          <a:p>
            <a:pPr algn="l" marL="557026" indent="-185675" lvl="2">
              <a:lnSpc>
                <a:spcPts val="2022"/>
              </a:lnSpc>
              <a:buFont typeface="Arial"/>
              <a:buChar char="⚬"/>
            </a:pPr>
            <a:r>
              <a:rPr lang="en-US" sz="1575" spc="-62">
                <a:solidFill>
                  <a:srgbClr val="000000"/>
                </a:solidFill>
                <a:latin typeface="Open Sans 1"/>
              </a:rPr>
              <a:t>B</a:t>
            </a:r>
            <a:r>
              <a:rPr lang="en-US" sz="1575" spc="-62">
                <a:solidFill>
                  <a:srgbClr val="222222"/>
                </a:solidFill>
                <a:latin typeface="Open Sans 1"/>
              </a:rPr>
              <a:t>enchmarked against codes from many organizations, it was noticed they did not have a separate code for students. The question then is what is the rationale for holding students to a separate standard for conduct. </a:t>
            </a:r>
          </a:p>
          <a:p>
            <a:pPr algn="l" marL="557026" indent="-185675" lvl="2">
              <a:lnSpc>
                <a:spcPts val="2022"/>
              </a:lnSpc>
              <a:buFont typeface="Arial"/>
              <a:buChar char="⚬"/>
            </a:pPr>
            <a:r>
              <a:rPr lang="en-US" sz="1575" spc="-62">
                <a:solidFill>
                  <a:srgbClr val="222222"/>
                </a:solidFill>
                <a:latin typeface="Open Sans 1"/>
              </a:rPr>
              <a:t>In the end, it was concluded that continuing with a separate code for students and professionals was not in keeping with NIRSA’s student development values. </a:t>
            </a:r>
          </a:p>
          <a:p>
            <a:pPr algn="l" marL="557026" indent="-185675" lvl="2">
              <a:lnSpc>
                <a:spcPts val="2022"/>
              </a:lnSpc>
              <a:buFont typeface="Arial"/>
              <a:buChar char="⚬"/>
            </a:pPr>
            <a:r>
              <a:rPr lang="en-US" sz="1575" spc="-62">
                <a:solidFill>
                  <a:srgbClr val="222222"/>
                </a:solidFill>
                <a:latin typeface="Open Sans 1"/>
              </a:rPr>
              <a:t>Since participating in that work, it has been noticed that the conversations around the Code of Ethics were related to the ability of students to vote. If students are held to the same standards of ethics, why wouldn’t they be allowed or seen as fit to vote? </a:t>
            </a:r>
          </a:p>
          <a:p>
            <a:pPr algn="l" marL="557026" indent="-185675" lvl="2">
              <a:lnSpc>
                <a:spcPts val="2022"/>
              </a:lnSpc>
              <a:buFont typeface="Arial"/>
              <a:buChar char="⚬"/>
            </a:pPr>
            <a:r>
              <a:rPr lang="en-US" sz="1575" spc="-62">
                <a:solidFill>
                  <a:srgbClr val="222222"/>
                </a:solidFill>
                <a:latin typeface="Open Sans 1"/>
              </a:rPr>
              <a:t>In the end, this change would benefit the association by increasing student member engagement.</a:t>
            </a:r>
          </a:p>
          <a:p>
            <a:pPr algn="l" marL="754373" indent="-251458" lvl="2">
              <a:lnSpc>
                <a:spcPts val="2739"/>
              </a:lnSpc>
            </a:pPr>
          </a:p>
          <a:p>
            <a:pPr algn="l" marL="754373" indent="-251458" lvl="2">
              <a:lnSpc>
                <a:spcPts val="2944"/>
              </a:lnSpc>
            </a:pPr>
          </a:p>
          <a:p>
            <a:pPr algn="l" marL="754373" indent="-251458" lvl="2">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a:lnSpc>
                <a:spcPts val="2739"/>
              </a:lnSpc>
            </a:pPr>
            <a:r>
              <a:rPr lang="en-US" sz="2133" spc="-85">
                <a:solidFill>
                  <a:srgbClr val="222222"/>
                </a:solidFill>
                <a:latin typeface="Open Sans 1 Bold"/>
              </a:rPr>
              <a:t>Perspectives - Pros</a:t>
            </a:r>
            <a:r>
              <a:rPr lang="en-US" sz="2133" spc="-85">
                <a:solidFill>
                  <a:srgbClr val="222222"/>
                </a:solidFill>
                <a:latin typeface="Open Sans 1"/>
              </a:rPr>
              <a:t>:</a:t>
            </a:r>
          </a:p>
          <a:p>
            <a:pPr algn="l" marL="571317" indent="-190439" lvl="2">
              <a:lnSpc>
                <a:spcPts val="2022"/>
              </a:lnSpc>
              <a:buFont typeface="Arial"/>
              <a:buChar char="⚬"/>
            </a:pPr>
            <a:r>
              <a:rPr lang="en-US" sz="1575" spc="-62">
                <a:solidFill>
                  <a:srgbClr val="222222"/>
                </a:solidFill>
                <a:latin typeface="Open Sans 1"/>
              </a:rPr>
              <a:t>Increase student member involvement and engagement. </a:t>
            </a:r>
          </a:p>
          <a:p>
            <a:pPr algn="l" marL="571317" indent="-190439" lvl="2">
              <a:lnSpc>
                <a:spcPts val="2022"/>
              </a:lnSpc>
              <a:buFont typeface="Arial"/>
              <a:buChar char="⚬"/>
            </a:pPr>
            <a:r>
              <a:rPr lang="en-US" sz="1575" spc="-62">
                <a:solidFill>
                  <a:srgbClr val="222222"/>
                </a:solidFill>
                <a:latin typeface="Open Sans 1"/>
              </a:rPr>
              <a:t>Fits with our values and Code of Ethics: Facilitate student development that aids in a journey to ethical, engaged, and generous citizenry.</a:t>
            </a:r>
          </a:p>
          <a:p>
            <a:pPr algn="l" marL="571317" indent="-190439" lvl="2">
              <a:lnSpc>
                <a:spcPts val="2022"/>
              </a:lnSpc>
              <a:buFont typeface="Arial"/>
              <a:buChar char="⚬"/>
            </a:pPr>
            <a:r>
              <a:rPr lang="en-US" sz="1575" spc="-62">
                <a:solidFill>
                  <a:srgbClr val="222222"/>
                </a:solidFill>
                <a:latin typeface="Open Sans 1"/>
              </a:rPr>
              <a:t>Student members are capable of informed and responsible participation.</a:t>
            </a:r>
          </a:p>
          <a:p>
            <a:pPr algn="l" marL="571317" indent="-190439" lvl="2">
              <a:lnSpc>
                <a:spcPts val="2022"/>
              </a:lnSpc>
              <a:buFont typeface="Arial"/>
              <a:buChar char="⚬"/>
            </a:pPr>
            <a:r>
              <a:rPr lang="en-US" sz="1575" spc="-62">
                <a:solidFill>
                  <a:srgbClr val="222222"/>
                </a:solidFill>
                <a:latin typeface="Open Sans 1"/>
              </a:rPr>
              <a:t>The association remains in touch with younger generational trends in the field.</a:t>
            </a:r>
          </a:p>
          <a:p>
            <a:pPr algn="l" marL="571317" indent="-190439" lvl="2">
              <a:lnSpc>
                <a:spcPts val="2022"/>
              </a:lnSpc>
              <a:buFont typeface="Arial"/>
              <a:buChar char="⚬"/>
            </a:pPr>
            <a:r>
              <a:rPr lang="en-US" sz="1575" spc="-62">
                <a:solidFill>
                  <a:srgbClr val="222222"/>
                </a:solidFill>
                <a:latin typeface="Open Sans 1"/>
              </a:rPr>
              <a:t>If a student pays their membership dues, why wouldn't they get to vote for bylaw amendments and the leaders of the association.</a:t>
            </a:r>
          </a:p>
          <a:p>
            <a:pPr algn="l" marL="571317" indent="-190439" lvl="2">
              <a:lnSpc>
                <a:spcPts val="2022"/>
              </a:lnSpc>
              <a:buFont typeface="Arial"/>
              <a:buChar char="⚬"/>
            </a:pPr>
            <a:r>
              <a:rPr lang="en-US" sz="1575" spc="-62">
                <a:solidFill>
                  <a:srgbClr val="222222"/>
                </a:solidFill>
                <a:latin typeface="Open Sans 1"/>
              </a:rPr>
              <a:t>The United States voting age is 18.</a:t>
            </a:r>
          </a:p>
          <a:p>
            <a:pPr algn="l" marL="571317" indent="-190439" lvl="2">
              <a:lnSpc>
                <a:spcPts val="2022"/>
              </a:lnSpc>
              <a:buFont typeface="Arial"/>
              <a:buChar char="⚬"/>
            </a:pPr>
            <a:r>
              <a:rPr lang="en-US" sz="1575" spc="-62">
                <a:solidFill>
                  <a:srgbClr val="222222"/>
                </a:solidFill>
                <a:latin typeface="Open Sans 1"/>
              </a:rPr>
              <a:t>Not all student members are traditionally aged college students or professionally inexperienced.</a:t>
            </a:r>
          </a:p>
          <a:p>
            <a:pPr algn="l" marL="571317" indent="-190439" lvl="2">
              <a:lnSpc>
                <a:spcPts val="2022"/>
              </a:lnSpc>
              <a:buFont typeface="Arial"/>
              <a:buChar char="⚬"/>
            </a:pPr>
            <a:r>
              <a:rPr lang="en-US" sz="1575" spc="-62">
                <a:solidFill>
                  <a:srgbClr val="222222"/>
                </a:solidFill>
                <a:latin typeface="Open Sans 1"/>
              </a:rPr>
              <a:t>Professional members do not allow representatives to vote for them, why should students?</a:t>
            </a:r>
          </a:p>
          <a:p>
            <a:pPr algn="l" marL="773727" indent="-257909" lvl="2">
              <a:lnSpc>
                <a:spcPts val="2739"/>
              </a:lnSpc>
            </a:pPr>
          </a:p>
          <a:p>
            <a:pPr algn="l" marL="773727" indent="-257909" lvl="2">
              <a:lnSpc>
                <a:spcPts val="2739"/>
              </a:lnSpc>
            </a:pPr>
          </a:p>
          <a:p>
            <a:pPr algn="l" marL="773727" indent="-257909" lvl="2">
              <a:lnSpc>
                <a:spcPts val="2944"/>
              </a:lnSpc>
            </a:pPr>
          </a:p>
          <a:p>
            <a:pPr algn="l" marL="773727" indent="-257909" lvl="2">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a:lnSpc>
                <a:spcPts val="2739"/>
              </a:lnSpc>
            </a:pPr>
            <a:r>
              <a:rPr lang="en-US" sz="2133" spc="-85">
                <a:solidFill>
                  <a:srgbClr val="222222"/>
                </a:solidFill>
                <a:latin typeface="Open Sans 1 Bold"/>
              </a:rPr>
              <a:t>Perspectives - Cons:</a:t>
            </a:r>
          </a:p>
          <a:p>
            <a:pPr algn="l" marL="559052" indent="-186351" lvl="2">
              <a:lnSpc>
                <a:spcPts val="2119"/>
              </a:lnSpc>
              <a:buFont typeface="Arial"/>
              <a:buChar char="⚬"/>
            </a:pPr>
            <a:r>
              <a:rPr lang="en-US" sz="1650" spc="-65">
                <a:solidFill>
                  <a:srgbClr val="222222"/>
                </a:solidFill>
                <a:latin typeface="Open Sans 1"/>
              </a:rPr>
              <a:t>Students don’t know enough to cast informed votes. This is a responsibility of NIRSA to educate members and give them the information needed to vote in the same way they do for professionals. What evidence exists that students wouldn’t be informed? Certainly member engagement exists on a spectrum and some students are more involved and informed than some professionals.</a:t>
            </a:r>
          </a:p>
          <a:p>
            <a:pPr algn="l" marL="578107" indent="-192702" lvl="2">
              <a:lnSpc>
                <a:spcPts val="2119"/>
              </a:lnSpc>
              <a:buFont typeface="Arial"/>
              <a:buChar char="⚬"/>
            </a:pPr>
            <a:r>
              <a:rPr lang="en-US" sz="1650" spc="-65">
                <a:solidFill>
                  <a:srgbClr val="000000"/>
                </a:solidFill>
                <a:latin typeface="Open Sans 1"/>
              </a:rPr>
              <a:t>·</a:t>
            </a:r>
            <a:r>
              <a:rPr lang="en-US" sz="1650" spc="-65">
                <a:solidFill>
                  <a:srgbClr val="222222"/>
                </a:solidFill>
                <a:latin typeface="Open Sans 1"/>
              </a:rPr>
              <a:t>Student votes would dilute the professional vote. Based on current membership totals professionals would make up approximately 86% of the vote if we included students and achieved perfect attendance on ballots. In the 2021 election, students cast 7.6% of the total ballots.</a:t>
            </a:r>
          </a:p>
          <a:p>
            <a:pPr algn="l" marL="578107" indent="-192702" lvl="2">
              <a:lnSpc>
                <a:spcPts val="2119"/>
              </a:lnSpc>
              <a:buFont typeface="Arial"/>
              <a:buChar char="⚬"/>
            </a:pPr>
            <a:r>
              <a:rPr lang="en-US" sz="1650" spc="-65">
                <a:solidFill>
                  <a:srgbClr val="000000"/>
                </a:solidFill>
                <a:latin typeface="Open Sans 1"/>
              </a:rPr>
              <a:t>·</a:t>
            </a:r>
            <a:r>
              <a:rPr lang="en-US" sz="1650" spc="-65">
                <a:solidFill>
                  <a:srgbClr val="222222"/>
                </a:solidFill>
                <a:latin typeface="Open Sans 1"/>
              </a:rPr>
              <a:t>Campus recreation programs at larger schools would gain more votes and influence within the association over smaller programs. Currently exists within the professional vote.</a:t>
            </a:r>
          </a:p>
          <a:p>
            <a:pPr algn="l" marL="747335" indent="-249112" lvl="2">
              <a:lnSpc>
                <a:spcPts val="2739"/>
              </a:lnSpc>
            </a:pPr>
          </a:p>
          <a:p>
            <a:pPr algn="l" marL="747335" indent="-249112" lvl="2">
              <a:lnSpc>
                <a:spcPts val="2739"/>
              </a:lnSpc>
            </a:pPr>
          </a:p>
          <a:p>
            <a:pPr algn="l" marL="747335" indent="-249112" lvl="2">
              <a:lnSpc>
                <a:spcPts val="2739"/>
              </a:lnSpc>
            </a:pPr>
          </a:p>
          <a:p>
            <a:pPr algn="l" marL="747335" indent="-249112" lvl="2">
              <a:lnSpc>
                <a:spcPts val="2944"/>
              </a:lnSpc>
            </a:pPr>
          </a:p>
          <a:p>
            <a:pPr algn="l" marL="747335" indent="-249112" lvl="2">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a:lnSpc>
                <a:spcPts val="2739"/>
              </a:lnSpc>
            </a:pPr>
            <a:r>
              <a:rPr lang="en-US" sz="2133" spc="-85">
                <a:solidFill>
                  <a:srgbClr val="222222"/>
                </a:solidFill>
                <a:latin typeface="Open Sans 1 Bold"/>
              </a:rPr>
              <a:t>Perspectives - Cons:</a:t>
            </a:r>
          </a:p>
          <a:p>
            <a:pPr algn="l" marL="214042" indent="-107021" lvl="1">
              <a:lnSpc>
                <a:spcPts val="2022"/>
              </a:lnSpc>
              <a:buFont typeface="Arial"/>
              <a:buChar char="•"/>
            </a:pPr>
            <a:r>
              <a:rPr lang="en-US" sz="1575" spc="-62">
                <a:solidFill>
                  <a:srgbClr val="222222"/>
                </a:solidFill>
                <a:latin typeface="Open Sans 1"/>
              </a:rPr>
              <a:t>Students’ votes could be influenced by other members (possibly the director of their department). Potential abuse of power imbalances would not be unique to students and would be in violation of our</a:t>
            </a:r>
            <a:r>
              <a:rPr lang="en-US" sz="1575" spc="-62" u="sng">
                <a:solidFill>
                  <a:srgbClr val="222222"/>
                </a:solidFill>
                <a:latin typeface="Open Sans 1"/>
                <a:hlinkClick r:id="rId3" tooltip="https://nirsa.net/nirsa/wp-content/uploads/nirsa-member-code-of-ethics.pdf"/>
              </a:rPr>
              <a:t> </a:t>
            </a:r>
            <a:r>
              <a:rPr lang="en-US" sz="1575" spc="-62" u="sng">
                <a:solidFill>
                  <a:srgbClr val="1C3678"/>
                </a:solidFill>
                <a:latin typeface="Open Sans 1"/>
                <a:hlinkClick r:id="rId4" tooltip="https://nirsa.net/nirsa/wp-content/uploads/nirsa-member-code-of-ethics.pdf"/>
              </a:rPr>
              <a:t>fairness and integrity sections of the NIRSA Code of</a:t>
            </a:r>
            <a:r>
              <a:rPr lang="en-US" sz="1575" spc="-62" u="sng">
                <a:solidFill>
                  <a:srgbClr val="1C3678"/>
                </a:solidFill>
                <a:latin typeface="Open Sans 1"/>
              </a:rPr>
              <a:t> </a:t>
            </a:r>
            <a:r>
              <a:rPr lang="en-US" sz="1575" spc="-62" u="sng">
                <a:solidFill>
                  <a:srgbClr val="000000"/>
                </a:solidFill>
                <a:latin typeface="Open Sans 1"/>
              </a:rPr>
              <a:t>Ethics</a:t>
            </a:r>
            <a:r>
              <a:rPr lang="en-US" sz="1575" spc="-62">
                <a:solidFill>
                  <a:srgbClr val="000000"/>
                </a:solidFill>
                <a:latin typeface="Open Sans 1"/>
              </a:rPr>
              <a:t>. </a:t>
            </a:r>
            <a:r>
              <a:rPr lang="en-US" sz="1575" spc="-62">
                <a:solidFill>
                  <a:srgbClr val="222222"/>
                </a:solidFill>
                <a:latin typeface="Open Sans 1"/>
              </a:rPr>
              <a:t> </a:t>
            </a:r>
          </a:p>
          <a:p>
            <a:pPr algn="l" marL="214042" indent="-107021" lvl="1">
              <a:lnSpc>
                <a:spcPts val="2022"/>
              </a:lnSpc>
              <a:buFont typeface="Arial"/>
              <a:buChar char="•"/>
            </a:pPr>
            <a:r>
              <a:rPr lang="en-US" sz="1575" spc="-62">
                <a:solidFill>
                  <a:srgbClr val="222222"/>
                </a:solidFill>
                <a:latin typeface="Open Sans 1"/>
              </a:rPr>
              <a:t>Students do vote by representation through student Member Network reps. Eight students make up 1-2% of the student membership and do not sufficiently represent the views and interests of all student members. </a:t>
            </a:r>
          </a:p>
          <a:p>
            <a:pPr algn="l" marL="214042" indent="-107021" lvl="1">
              <a:lnSpc>
                <a:spcPts val="2022"/>
              </a:lnSpc>
              <a:buFont typeface="Arial"/>
              <a:buChar char="•"/>
            </a:pPr>
            <a:r>
              <a:rPr lang="en-US" sz="1575" spc="-62">
                <a:solidFill>
                  <a:srgbClr val="222222"/>
                </a:solidFill>
                <a:latin typeface="Open Sans 1"/>
              </a:rPr>
              <a:t>They don’t pay equal membership fees. Membership rates are market driven and the student discount is strategic (mission critical) for recruitment into the association for the health and fortification of our profession. The dues paid are not indicative of a level of care of the association.</a:t>
            </a:r>
          </a:p>
          <a:p>
            <a:pPr algn="l" marL="289875" indent="-144937" lvl="1">
              <a:lnSpc>
                <a:spcPts val="2739"/>
              </a:lnSpc>
            </a:pPr>
          </a:p>
          <a:p>
            <a:pPr algn="l" marL="289875" indent="-144937" lvl="1">
              <a:lnSpc>
                <a:spcPts val="2739"/>
              </a:lnSpc>
            </a:pPr>
          </a:p>
          <a:p>
            <a:pPr algn="l" marL="289875" indent="-144937" lvl="1">
              <a:lnSpc>
                <a:spcPts val="2739"/>
              </a:lnSpc>
            </a:pPr>
          </a:p>
          <a:p>
            <a:pPr algn="l" marL="289875" indent="-144937" lvl="1">
              <a:lnSpc>
                <a:spcPts val="2739"/>
              </a:lnSpc>
            </a:pPr>
          </a:p>
          <a:p>
            <a:pPr algn="l" marL="289875" indent="-144937" lvl="1">
              <a:lnSpc>
                <a:spcPts val="2739"/>
              </a:lnSpc>
            </a:pPr>
          </a:p>
          <a:p>
            <a:pPr algn="l" marL="289875" indent="-144937" lvl="1">
              <a:lnSpc>
                <a:spcPts val="2944"/>
              </a:lnSpc>
            </a:pPr>
          </a:p>
          <a:p>
            <a:pPr algn="l" marL="289875" indent="-144937" lvl="1">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5"/>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6"/>
            <a:stretch>
              <a:fillRect l="0" t="0" r="-825"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TextBox 11" id="11"/>
          <p:cNvSpPr txBox="true"/>
          <p:nvPr/>
        </p:nvSpPr>
        <p:spPr>
          <a:xfrm rot="0">
            <a:off x="869703" y="2359346"/>
            <a:ext cx="8490543" cy="3052685"/>
          </a:xfrm>
          <a:prstGeom prst="rect">
            <a:avLst/>
          </a:prstGeom>
        </p:spPr>
        <p:txBody>
          <a:bodyPr anchor="t" rtlCol="false" tIns="0" lIns="0" bIns="0" rIns="0">
            <a:spAutoFit/>
          </a:bodyPr>
          <a:lstStyle/>
          <a:p>
            <a:pPr algn="l">
              <a:lnSpc>
                <a:spcPts val="1733"/>
              </a:lnSpc>
            </a:pPr>
            <a:r>
              <a:rPr lang="en-US" sz="1350" spc="-53">
                <a:solidFill>
                  <a:srgbClr val="222222"/>
                </a:solidFill>
                <a:latin typeface="Open Sans 1 Bold"/>
              </a:rPr>
              <a:t>Background information:</a:t>
            </a:r>
          </a:p>
          <a:p>
            <a:pPr algn="l" marL="241202" indent="-120601" lvl="1">
              <a:lnSpc>
                <a:spcPts val="2408"/>
              </a:lnSpc>
              <a:buFont typeface="Arial"/>
              <a:buChar char="•"/>
            </a:pPr>
            <a:r>
              <a:rPr lang="en-US" sz="1875" spc="-74">
                <a:solidFill>
                  <a:srgbClr val="222222"/>
                </a:solidFill>
                <a:latin typeface="Open Sans 1"/>
              </a:rPr>
              <a:t>Membership averages Jan-May 2019: 3,140 professionals &amp; 1,147 students</a:t>
            </a:r>
          </a:p>
          <a:p>
            <a:pPr algn="l" marL="241202" indent="-120601" lvl="1">
              <a:lnSpc>
                <a:spcPts val="2408"/>
              </a:lnSpc>
              <a:buFont typeface="Arial"/>
              <a:buChar char="•"/>
            </a:pPr>
            <a:r>
              <a:rPr lang="en-US" sz="1875" spc="-74">
                <a:solidFill>
                  <a:srgbClr val="222222"/>
                </a:solidFill>
                <a:latin typeface="Open Sans 1"/>
              </a:rPr>
              <a:t>Jan-May 2021: 2,537 professionals &amp; 429 students</a:t>
            </a:r>
          </a:p>
          <a:p>
            <a:pPr algn="l" marL="241202" indent="-120601" lvl="1">
              <a:lnSpc>
                <a:spcPts val="2408"/>
              </a:lnSpc>
              <a:buFont typeface="Arial"/>
              <a:buChar char="•"/>
            </a:pPr>
            <a:r>
              <a:rPr lang="en-US" sz="1875" spc="-74">
                <a:solidFill>
                  <a:srgbClr val="000000"/>
                </a:solidFill>
                <a:latin typeface="Open Sans 1"/>
              </a:rPr>
              <a:t>Over the past 10 years, approximately 14% of students become professional members</a:t>
            </a:r>
          </a:p>
          <a:p>
            <a:pPr algn="l" marL="241202" indent="-120601" lvl="1">
              <a:lnSpc>
                <a:spcPts val="2408"/>
              </a:lnSpc>
              <a:buFont typeface="Arial"/>
              <a:buChar char="•"/>
            </a:pPr>
            <a:r>
              <a:rPr lang="en-US" sz="1875" spc="-74">
                <a:solidFill>
                  <a:srgbClr val="222222"/>
                </a:solidFill>
                <a:latin typeface="Open Sans 1"/>
              </a:rPr>
              <a:t>History of similar amendment proposals with Bylaws committee, Board, and Association: This bylaws amendment has never been voted on by the association, the topic has been discussed but never had an amendment submitted.</a:t>
            </a:r>
          </a:p>
          <a:p>
            <a:pPr algn="l" marL="274391" indent="-137196" lvl="1">
              <a:lnSpc>
                <a:spcPts val="2739"/>
              </a:lnSpc>
            </a:pPr>
          </a:p>
          <a:p>
            <a:pPr algn="l" marL="274391" indent="-137196" lvl="1">
              <a:lnSpc>
                <a:spcPts val="2739"/>
              </a:lnSpc>
            </a:pPr>
          </a:p>
          <a:p>
            <a:pPr algn="l" marL="274391" indent="-137196" lvl="1">
              <a:lnSpc>
                <a:spcPts val="2739"/>
              </a:lnSpc>
            </a:pPr>
          </a:p>
          <a:p>
            <a:pPr algn="l" marL="274391" indent="-137196" lvl="1">
              <a:lnSpc>
                <a:spcPts val="2739"/>
              </a:lnSpc>
            </a:pPr>
          </a:p>
          <a:p>
            <a:pPr algn="l" marL="274391" indent="-137196" lvl="1">
              <a:lnSpc>
                <a:spcPts val="2739"/>
              </a:lnSpc>
            </a:pPr>
          </a:p>
          <a:p>
            <a:pPr algn="l" marL="274391" indent="-137196" lvl="1">
              <a:lnSpc>
                <a:spcPts val="2739"/>
              </a:lnSpc>
            </a:pPr>
          </a:p>
          <a:p>
            <a:pPr algn="l" marL="274391" indent="-137196" lvl="1">
              <a:lnSpc>
                <a:spcPts val="2944"/>
              </a:lnSpc>
            </a:pPr>
          </a:p>
          <a:p>
            <a:pPr algn="l" marL="274391" indent="-137196" lvl="1">
              <a:lnSpc>
                <a:spcPts val="2944"/>
              </a:lnSpc>
            </a:pPr>
          </a:p>
        </p:txBody>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3"/>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4"/>
            <a:stretch>
              <a:fillRect l="0" t="0" r="-825"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7712" y="5496484"/>
            <a:ext cx="5988262" cy="1823620"/>
            <a:chOff x="0" y="0"/>
            <a:chExt cx="7984349" cy="2431494"/>
          </a:xfrm>
        </p:grpSpPr>
        <p:sp>
          <p:nvSpPr>
            <p:cNvPr name="Freeform 3" id="3"/>
            <p:cNvSpPr/>
            <p:nvPr/>
          </p:nvSpPr>
          <p:spPr>
            <a:xfrm flipH="false" flipV="false" rot="0">
              <a:off x="0" y="0"/>
              <a:ext cx="7984363" cy="2431542"/>
            </a:xfrm>
            <a:custGeom>
              <a:avLst/>
              <a:gdLst/>
              <a:ahLst/>
              <a:cxnLst/>
              <a:rect r="r" b="b" t="t" l="l"/>
              <a:pathLst>
                <a:path h="2431542" w="7984363">
                  <a:moveTo>
                    <a:pt x="7984363" y="2431542"/>
                  </a:moveTo>
                  <a:lnTo>
                    <a:pt x="7984363" y="0"/>
                  </a:lnTo>
                  <a:lnTo>
                    <a:pt x="0" y="2431542"/>
                  </a:lnTo>
                  <a:close/>
                </a:path>
              </a:pathLst>
            </a:custGeom>
            <a:solidFill>
              <a:srgbClr val="A7CE11"/>
            </a:solidFill>
          </p:spPr>
        </p:sp>
      </p:grpSp>
      <p:grpSp>
        <p:nvGrpSpPr>
          <p:cNvPr name="Group 4" id="4"/>
          <p:cNvGrpSpPr/>
          <p:nvPr/>
        </p:nvGrpSpPr>
        <p:grpSpPr>
          <a:xfrm rot="0">
            <a:off x="1920" y="5493465"/>
            <a:ext cx="6729003" cy="1829567"/>
            <a:chOff x="0" y="0"/>
            <a:chExt cx="8972003" cy="2439423"/>
          </a:xfrm>
        </p:grpSpPr>
        <p:sp>
          <p:nvSpPr>
            <p:cNvPr name="Freeform 5" id="5"/>
            <p:cNvSpPr/>
            <p:nvPr/>
          </p:nvSpPr>
          <p:spPr>
            <a:xfrm flipH="false" flipV="false" rot="0">
              <a:off x="0" y="0"/>
              <a:ext cx="8972042" cy="2439416"/>
            </a:xfrm>
            <a:custGeom>
              <a:avLst/>
              <a:gdLst/>
              <a:ahLst/>
              <a:cxnLst/>
              <a:rect r="r" b="b" t="t" l="l"/>
              <a:pathLst>
                <a:path h="2439416" w="8972042">
                  <a:moveTo>
                    <a:pt x="0" y="2439416"/>
                  </a:moveTo>
                  <a:lnTo>
                    <a:pt x="0" y="0"/>
                  </a:lnTo>
                  <a:lnTo>
                    <a:pt x="8972042" y="2439416"/>
                  </a:lnTo>
                  <a:close/>
                </a:path>
              </a:pathLst>
            </a:custGeom>
            <a:solidFill>
              <a:srgbClr val="0160A9"/>
            </a:solidFill>
          </p:spPr>
        </p:sp>
      </p:grpSp>
      <p:grpSp>
        <p:nvGrpSpPr>
          <p:cNvPr name="Group 6" id="6"/>
          <p:cNvGrpSpPr/>
          <p:nvPr/>
        </p:nvGrpSpPr>
        <p:grpSpPr>
          <a:xfrm rot="-10800000">
            <a:off x="0" y="-12270"/>
            <a:ext cx="4999941" cy="1352437"/>
            <a:chOff x="0" y="0"/>
            <a:chExt cx="6666588" cy="1803249"/>
          </a:xfrm>
        </p:grpSpPr>
        <p:sp>
          <p:nvSpPr>
            <p:cNvPr name="Freeform 7" id="7"/>
            <p:cNvSpPr/>
            <p:nvPr/>
          </p:nvSpPr>
          <p:spPr>
            <a:xfrm flipH="false" flipV="false" rot="0">
              <a:off x="0" y="0"/>
              <a:ext cx="6666611" cy="1803273"/>
            </a:xfrm>
            <a:custGeom>
              <a:avLst/>
              <a:gdLst/>
              <a:ahLst/>
              <a:cxnLst/>
              <a:rect r="r" b="b" t="t" l="l"/>
              <a:pathLst>
                <a:path h="1803273" w="6666611">
                  <a:moveTo>
                    <a:pt x="6666611" y="1803273"/>
                  </a:moveTo>
                  <a:lnTo>
                    <a:pt x="6666611" y="0"/>
                  </a:lnTo>
                  <a:lnTo>
                    <a:pt x="0" y="1803273"/>
                  </a:lnTo>
                  <a:close/>
                </a:path>
              </a:pathLst>
            </a:custGeom>
            <a:solidFill>
              <a:srgbClr val="A7CE11"/>
            </a:solidFill>
          </p:spPr>
        </p:sp>
      </p:grpSp>
      <p:grpSp>
        <p:nvGrpSpPr>
          <p:cNvPr name="Group 8" id="8"/>
          <p:cNvGrpSpPr/>
          <p:nvPr/>
        </p:nvGrpSpPr>
        <p:grpSpPr>
          <a:xfrm rot="-10800000">
            <a:off x="3026979" y="-12412"/>
            <a:ext cx="6729003" cy="1358309"/>
            <a:chOff x="0" y="0"/>
            <a:chExt cx="8972003" cy="1811078"/>
          </a:xfrm>
        </p:grpSpPr>
        <p:sp>
          <p:nvSpPr>
            <p:cNvPr name="Freeform 9" id="9"/>
            <p:cNvSpPr/>
            <p:nvPr/>
          </p:nvSpPr>
          <p:spPr>
            <a:xfrm flipH="false" flipV="false" rot="0">
              <a:off x="0" y="0"/>
              <a:ext cx="8972042" cy="1811020"/>
            </a:xfrm>
            <a:custGeom>
              <a:avLst/>
              <a:gdLst/>
              <a:ahLst/>
              <a:cxnLst/>
              <a:rect r="r" b="b" t="t" l="l"/>
              <a:pathLst>
                <a:path h="1811020" w="8972042">
                  <a:moveTo>
                    <a:pt x="0" y="1811020"/>
                  </a:moveTo>
                  <a:lnTo>
                    <a:pt x="0" y="0"/>
                  </a:lnTo>
                  <a:lnTo>
                    <a:pt x="8972042" y="1811020"/>
                  </a:lnTo>
                  <a:close/>
                </a:path>
              </a:pathLst>
            </a:custGeom>
            <a:solidFill>
              <a:srgbClr val="004892"/>
            </a:solidFill>
          </p:spPr>
        </p:sp>
      </p:grpSp>
      <p:sp>
        <p:nvSpPr>
          <p:cNvPr name="TextBox 10" id="10"/>
          <p:cNvSpPr txBox="true"/>
          <p:nvPr/>
        </p:nvSpPr>
        <p:spPr>
          <a:xfrm rot="0">
            <a:off x="869695" y="1431592"/>
            <a:ext cx="8020403" cy="578511"/>
          </a:xfrm>
          <a:prstGeom prst="rect">
            <a:avLst/>
          </a:prstGeom>
        </p:spPr>
        <p:txBody>
          <a:bodyPr anchor="t" rtlCol="false" tIns="0" lIns="0" bIns="0" rIns="0">
            <a:spAutoFit/>
          </a:bodyPr>
          <a:lstStyle/>
          <a:p>
            <a:pPr algn="l">
              <a:lnSpc>
                <a:spcPts val="3329"/>
              </a:lnSpc>
            </a:pPr>
            <a:r>
              <a:rPr lang="en-US" sz="2774">
                <a:solidFill>
                  <a:srgbClr val="0160A9"/>
                </a:solidFill>
                <a:latin typeface="Bitter"/>
              </a:rPr>
              <a:t>NIRSA Student Vote Bylaw Amendment</a:t>
            </a:r>
          </a:p>
        </p:txBody>
      </p:sp>
      <p:sp>
        <p:nvSpPr>
          <p:cNvPr name="Freeform 11" id="11"/>
          <p:cNvSpPr/>
          <p:nvPr/>
        </p:nvSpPr>
        <p:spPr>
          <a:xfrm flipH="false" flipV="false" rot="0">
            <a:off x="723270" y="2039806"/>
            <a:ext cx="8574593" cy="3479856"/>
          </a:xfrm>
          <a:custGeom>
            <a:avLst/>
            <a:gdLst/>
            <a:ahLst/>
            <a:cxnLst/>
            <a:rect r="r" b="b" t="t" l="l"/>
            <a:pathLst>
              <a:path h="3479856" w="8574593">
                <a:moveTo>
                  <a:pt x="0" y="0"/>
                </a:moveTo>
                <a:lnTo>
                  <a:pt x="8574594" y="0"/>
                </a:lnTo>
                <a:lnTo>
                  <a:pt x="8574594" y="3479856"/>
                </a:lnTo>
                <a:lnTo>
                  <a:pt x="0" y="3479856"/>
                </a:lnTo>
                <a:lnTo>
                  <a:pt x="0" y="0"/>
                </a:lnTo>
                <a:close/>
              </a:path>
            </a:pathLst>
          </a:custGeom>
          <a:blipFill>
            <a:blip r:embed="rId3"/>
            <a:stretch>
              <a:fillRect l="0" t="0" r="0" b="0"/>
            </a:stretch>
          </a:blipFill>
        </p:spPr>
      </p:sp>
      <p:sp>
        <p:nvSpPr>
          <p:cNvPr name="Freeform 12" id="12"/>
          <p:cNvSpPr/>
          <p:nvPr/>
        </p:nvSpPr>
        <p:spPr>
          <a:xfrm flipH="false" flipV="false" rot="0">
            <a:off x="8024351" y="6109205"/>
            <a:ext cx="1729249" cy="1205995"/>
          </a:xfrm>
          <a:custGeom>
            <a:avLst/>
            <a:gdLst/>
            <a:ahLst/>
            <a:cxnLst/>
            <a:rect r="r" b="b" t="t" l="l"/>
            <a:pathLst>
              <a:path h="1205995" w="1729249">
                <a:moveTo>
                  <a:pt x="0" y="0"/>
                </a:moveTo>
                <a:lnTo>
                  <a:pt x="1729249" y="0"/>
                </a:lnTo>
                <a:lnTo>
                  <a:pt x="1729249" y="1205995"/>
                </a:lnTo>
                <a:lnTo>
                  <a:pt x="0" y="1205995"/>
                </a:lnTo>
                <a:lnTo>
                  <a:pt x="0" y="0"/>
                </a:lnTo>
                <a:close/>
              </a:path>
            </a:pathLst>
          </a:custGeom>
          <a:blipFill>
            <a:blip r:embed="rId4"/>
            <a:stretch>
              <a:fillRect l="-63948" t="-72422" r="-60715" b="-69182"/>
            </a:stretch>
          </a:blipFill>
        </p:spPr>
      </p:sp>
      <p:sp>
        <p:nvSpPr>
          <p:cNvPr name="Freeform 13" id="13"/>
          <p:cNvSpPr/>
          <p:nvPr/>
        </p:nvSpPr>
        <p:spPr>
          <a:xfrm flipH="false" flipV="false" rot="0">
            <a:off x="134059" y="6246182"/>
            <a:ext cx="1720197" cy="867198"/>
          </a:xfrm>
          <a:custGeom>
            <a:avLst/>
            <a:gdLst/>
            <a:ahLst/>
            <a:cxnLst/>
            <a:rect r="r" b="b" t="t" l="l"/>
            <a:pathLst>
              <a:path h="867198" w="1720197">
                <a:moveTo>
                  <a:pt x="0" y="0"/>
                </a:moveTo>
                <a:lnTo>
                  <a:pt x="1720197" y="0"/>
                </a:lnTo>
                <a:lnTo>
                  <a:pt x="1720197" y="867199"/>
                </a:lnTo>
                <a:lnTo>
                  <a:pt x="0" y="867199"/>
                </a:lnTo>
                <a:lnTo>
                  <a:pt x="0" y="0"/>
                </a:lnTo>
                <a:close/>
              </a:path>
            </a:pathLst>
          </a:custGeom>
          <a:blipFill>
            <a:blip r:embed="rId5"/>
            <a:stretch>
              <a:fillRect l="0" t="0" r="-825"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AA35894A06541A69EA9757AE26F71" ma:contentTypeVersion="11" ma:contentTypeDescription="Create a new document." ma:contentTypeScope="" ma:versionID="f2290fb11356a4b2d9f52738ba701378">
  <xsd:schema xmlns:xsd="http://www.w3.org/2001/XMLSchema" xmlns:xs="http://www.w3.org/2001/XMLSchema" xmlns:p="http://schemas.microsoft.com/office/2006/metadata/properties" xmlns:ns2="ce7c9d41-77fe-484d-bacb-15d2a6e00c26" targetNamespace="http://schemas.microsoft.com/office/2006/metadata/properties" ma:root="true" ma:fieldsID="7800bf5d60e1221be5e2b44fc51d9162" ns2:_="">
    <xsd:import namespace="ce7c9d41-77fe-484d-bacb-15d2a6e00c26"/>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c9d41-77fe-484d-bacb-15d2a6e00c2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37d1087-b596-449b-8a90-f851b338325f"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7c9d41-77fe-484d-bacb-15d2a6e00c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6D4ECD-0730-4E8D-8C65-7A77FB656F85}"/>
</file>

<file path=customXml/itemProps2.xml><?xml version="1.0" encoding="utf-8"?>
<ds:datastoreItem xmlns:ds="http://schemas.openxmlformats.org/officeDocument/2006/customXml" ds:itemID="{AE8AFD2C-5FD5-41B7-B53B-8723E1AECBDC}"/>
</file>

<file path=customXml/itemProps3.xml><?xml version="1.0" encoding="utf-8"?>
<ds:datastoreItem xmlns:ds="http://schemas.openxmlformats.org/officeDocument/2006/customXml" ds:itemID="{79563AD4-5DCA-403D-B60A-412349A93FA6}"/>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R2 Conference 2023 Powerpoint Template.pptx</dc:title>
  <cp:revision>1</cp:revision>
  <dcterms:created xsi:type="dcterms:W3CDTF">2006-08-16T00:00:00Z</dcterms:created>
  <dcterms:modified xsi:type="dcterms:W3CDTF">2011-08-01T06:04:30Z</dcterms:modified>
  <dc:identifier>DAFu66yu0eI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0x01010012EAA35894A06541A69EA9757AE26F71</vt:lpwstr>
  </property>
</Properties>
</file>